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63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03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2102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046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9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90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97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942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3229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0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052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3C569-ED6E-4640-8805-14BBCB8E1BBB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F5596-A72A-4520-B679-246E6AFBEA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55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244858"/>
              </p:ext>
            </p:extLst>
          </p:nvPr>
        </p:nvGraphicFramePr>
        <p:xfrm>
          <a:off x="368300" y="565293"/>
          <a:ext cx="11683529" cy="723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83529">
                  <a:extLst>
                    <a:ext uri="{9D8B030D-6E8A-4147-A177-3AD203B41FA5}">
                      <a16:colId xmlns:a16="http://schemas.microsoft.com/office/drawing/2014/main" val="26129316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1" u="none" strike="noStrike" dirty="0">
                          <a:effectLst/>
                        </a:rPr>
                        <a:t>静岡県最低賃金が改正されます。時間額</a:t>
                      </a:r>
                      <a:r>
                        <a:rPr lang="en-US" altLang="ja-JP" sz="2400" b="1" u="none" strike="noStrike" dirty="0">
                          <a:effectLst/>
                        </a:rPr>
                        <a:t>1,154</a:t>
                      </a:r>
                      <a:r>
                        <a:rPr lang="ja-JP" altLang="en-US" sz="2400" b="1" u="none" strike="noStrike" dirty="0">
                          <a:effectLst/>
                        </a:rPr>
                        <a:t>円　令和８年</a:t>
                      </a:r>
                      <a:r>
                        <a:rPr lang="en-US" altLang="ja-JP" sz="2400" b="1" u="none" strike="noStrike" dirty="0">
                          <a:effectLst/>
                        </a:rPr>
                        <a:t>10</a:t>
                      </a:r>
                      <a:r>
                        <a:rPr lang="ja-JP" altLang="en-US" sz="2400" b="1" u="none" strike="noStrike" dirty="0">
                          <a:effectLst/>
                        </a:rPr>
                        <a:t>月</a:t>
                      </a:r>
                      <a:r>
                        <a:rPr lang="en-US" altLang="ja-JP" sz="2400" b="1" u="none" strike="noStrike" dirty="0">
                          <a:effectLst/>
                        </a:rPr>
                        <a:t>15</a:t>
                      </a:r>
                      <a:r>
                        <a:rPr lang="ja-JP" altLang="en-US" sz="2400" b="1" u="none" strike="noStrike" dirty="0">
                          <a:effectLst/>
                        </a:rPr>
                        <a:t>日～</a:t>
                      </a:r>
                      <a:r>
                        <a:rPr lang="ja-JP" altLang="en-US" sz="2400" u="none" strike="noStrike" dirty="0">
                          <a:effectLst/>
                        </a:rPr>
                        <a:t>　　　　　　　　　　　　　　　　　　　　　　　　　　</a:t>
                      </a:r>
                      <a:endParaRPr lang="ja-JP" altLang="en-US" sz="2400" b="1" i="0" u="none" strike="noStrike" dirty="0"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890876"/>
                  </a:ext>
                </a:extLst>
              </a:tr>
            </a:tbl>
          </a:graphicData>
        </a:graphic>
      </p:graphicFrame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235773"/>
              </p:ext>
            </p:extLst>
          </p:nvPr>
        </p:nvGraphicFramePr>
        <p:xfrm>
          <a:off x="368301" y="1106304"/>
          <a:ext cx="7912099" cy="56178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12099">
                  <a:extLst>
                    <a:ext uri="{9D8B030D-6E8A-4147-A177-3AD203B41FA5}">
                      <a16:colId xmlns:a16="http://schemas.microsoft.com/office/drawing/2014/main" val="2277879020"/>
                    </a:ext>
                  </a:extLst>
                </a:gridCol>
              </a:tblGrid>
              <a:tr h="5585505">
                <a:tc>
                  <a:txBody>
                    <a:bodyPr/>
                    <a:lstStyle/>
                    <a:p>
                      <a:pPr algn="l" fontAlgn="t"/>
                      <a:r>
                        <a:rPr lang="ja-JP" altLang="en-US" sz="1600" u="none" strike="noStrike" dirty="0">
                          <a:effectLst/>
                        </a:rPr>
                        <a:t>　静岡県内の事業場で働くすべての労働者（パート・アルバイト等含む）に適用される「静岡県最低賃金」が改正され、</a:t>
                      </a:r>
                      <a:endParaRPr lang="en-US" altLang="ja-JP" sz="1600" u="none" strike="noStrike" dirty="0">
                        <a:effectLst/>
                      </a:endParaRPr>
                    </a:p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ja-JP" altLang="en-US" sz="1600" u="none" strike="noStrike" dirty="0">
                          <a:effectLst/>
                        </a:rPr>
                        <a:t>　　</a:t>
                      </a:r>
                      <a:r>
                        <a:rPr lang="ja-JP" alt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令和８年１０月１５日から</a:t>
                      </a:r>
                      <a:endParaRPr lang="en-US" altLang="ja-JP" sz="1600" b="0" u="none" strike="noStrike" dirty="0">
                        <a:effectLst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600" u="none" strike="noStrike" dirty="0">
                          <a:effectLst/>
                        </a:rPr>
                        <a:t>　　</a:t>
                      </a:r>
                      <a:r>
                        <a:rPr lang="ja-JP" altLang="en-US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時間額　１，１５４円</a:t>
                      </a:r>
                      <a:r>
                        <a:rPr lang="ja-JP" altLang="en-US" sz="1600" b="1" u="none" strike="noStrike" dirty="0">
                          <a:effectLst/>
                        </a:rPr>
                        <a:t>　</a:t>
                      </a:r>
                      <a:r>
                        <a:rPr lang="ja-JP" altLang="en-US" sz="1600" b="0" u="none" strike="noStrike" dirty="0">
                          <a:effectLst/>
                        </a:rPr>
                        <a:t>（改正前　１</a:t>
                      </a:r>
                      <a:r>
                        <a:rPr lang="en-US" altLang="ja-JP" sz="1600" b="0" u="none" strike="noStrike" dirty="0">
                          <a:effectLst/>
                        </a:rPr>
                        <a:t>,</a:t>
                      </a:r>
                      <a:r>
                        <a:rPr lang="ja-JP" altLang="en-US" sz="1600" b="0" u="none" strike="noStrike" dirty="0">
                          <a:effectLst/>
                        </a:rPr>
                        <a:t>０９７円）</a:t>
                      </a:r>
                      <a:endParaRPr lang="en-US" altLang="ja-JP" sz="1600" b="0" u="none" strike="noStrike" dirty="0">
                        <a:effectLst/>
                      </a:endParaRPr>
                    </a:p>
                    <a:p>
                      <a:pPr algn="l" fontAlgn="t">
                        <a:lnSpc>
                          <a:spcPct val="150000"/>
                        </a:lnSpc>
                      </a:pPr>
                      <a:r>
                        <a:rPr lang="ja-JP" altLang="en-US" sz="1600" u="none" strike="noStrike" dirty="0">
                          <a:effectLst/>
                        </a:rPr>
                        <a:t>となります。</a:t>
                      </a:r>
                      <a:endParaRPr lang="en-US" altLang="ja-JP" sz="1600" u="none" strike="noStrike" dirty="0">
                        <a:effectLst/>
                      </a:endParaRPr>
                    </a:p>
                    <a:p>
                      <a:pPr algn="l" fontAlgn="t"/>
                      <a:endParaRPr lang="en-US" altLang="ja-JP" sz="1600" u="none" strike="noStrike" dirty="0">
                        <a:effectLst/>
                      </a:endParaRPr>
                    </a:p>
                    <a:p>
                      <a:pPr algn="l" fontAlgn="t"/>
                      <a:r>
                        <a:rPr lang="ja-JP" altLang="en-US" sz="1600" u="none" strike="noStrike" dirty="0">
                          <a:effectLst/>
                        </a:rPr>
                        <a:t>　国では、生産性向上や非正規雇用労働者の処遇改善、より高い処遇への労働移動等を通じ、労働市場全体の「賃上げ」を支援すべく、「業務改善助成金」を始めとした各種支援策をご用意しております。また、「働き方改革推進支援センター」や「よろず支援拠点」「取引かけこみ寺」において、賃金引上げや経営、取引上のお悩みのご相談を無料で行っておりますので、是非、ご活用いただき改正後の最低賃金へのご対応をお願いいたします。</a:t>
                      </a:r>
                      <a:endParaRPr lang="en-US" altLang="ja-JP" sz="1600" u="none" strike="noStrike" dirty="0">
                        <a:effectLst/>
                      </a:endParaRPr>
                    </a:p>
                    <a:p>
                      <a:pPr algn="l" fontAlgn="t"/>
                      <a:endParaRPr lang="en-US" altLang="ja-JP" sz="1600" u="none" strike="noStrike" dirty="0">
                        <a:effectLst/>
                      </a:endParaRPr>
                    </a:p>
                    <a:p>
                      <a:pPr algn="l" fontAlgn="t"/>
                      <a:r>
                        <a:rPr lang="en-US" altLang="ja-JP" sz="1600" u="none" strike="noStrike" dirty="0">
                          <a:effectLst/>
                        </a:rPr>
                        <a:t>【</a:t>
                      </a:r>
                      <a:r>
                        <a:rPr lang="ja-JP" altLang="en-US" sz="1600" u="none" strike="noStrike" dirty="0">
                          <a:effectLst/>
                        </a:rPr>
                        <a:t>業務改善助成金</a:t>
                      </a:r>
                      <a:r>
                        <a:rPr lang="en-US" altLang="ja-JP" sz="1600" u="none" strike="noStrike" dirty="0">
                          <a:effectLst/>
                        </a:rPr>
                        <a:t>】</a:t>
                      </a:r>
                      <a:r>
                        <a:rPr lang="ja-JP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（令和</a:t>
                      </a:r>
                      <a:r>
                        <a:rPr lang="en-US" altLang="ja-JP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r>
                        <a:rPr lang="ja-JP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年度申請期間：令和</a:t>
                      </a:r>
                      <a:r>
                        <a:rPr lang="en-US" altLang="ja-JP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r>
                        <a:rPr lang="ja-JP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年</a:t>
                      </a:r>
                      <a:r>
                        <a:rPr lang="en-US" altLang="ja-JP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r>
                        <a:rPr lang="ja-JP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月</a:t>
                      </a:r>
                      <a:r>
                        <a:rPr lang="en-US" altLang="ja-JP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ja-JP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日～</a:t>
                      </a:r>
                      <a:r>
                        <a:rPr lang="en-US" altLang="ja-JP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lang="ja-JP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月</a:t>
                      </a:r>
                      <a:r>
                        <a:rPr lang="en-US" altLang="ja-JP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14</a:t>
                      </a:r>
                      <a:r>
                        <a:rPr lang="ja-JP" altLang="en-US" sz="16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日）</a:t>
                      </a:r>
                      <a:endParaRPr lang="en-US" altLang="ja-JP" sz="1600" u="none" strike="noStrike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 fontAlgn="t"/>
                      <a:r>
                        <a:rPr lang="ja-JP" altLang="en-US" sz="1600" u="none" strike="noStrike" dirty="0">
                          <a:effectLst/>
                        </a:rPr>
                        <a:t>　　コールセンター　☎ </a:t>
                      </a:r>
                      <a:r>
                        <a:rPr lang="en-US" altLang="ja-JP" sz="1600" u="none" strike="noStrike" dirty="0">
                          <a:effectLst/>
                        </a:rPr>
                        <a:t>0120-366-440</a:t>
                      </a:r>
                      <a:br>
                        <a:rPr lang="ja-JP" altLang="en-US" sz="1600" u="none" strike="noStrike" dirty="0">
                          <a:effectLst/>
                        </a:rPr>
                      </a:br>
                      <a:r>
                        <a:rPr lang="ja-JP" altLang="en-US" sz="1600" u="none" strike="noStrike" dirty="0">
                          <a:effectLst/>
                        </a:rPr>
                        <a:t>　　申請先：静岡労働局雇用環境・均等室</a:t>
                      </a:r>
                      <a:endParaRPr lang="en-US" altLang="ja-JP" sz="1600" u="none" strike="noStrike" dirty="0">
                        <a:effectLst/>
                      </a:endParaRPr>
                    </a:p>
                    <a:p>
                      <a:pPr algn="l" fontAlgn="t"/>
                      <a:r>
                        <a:rPr lang="en-US" altLang="ja-JP" sz="1600" u="none" strike="noStrike" dirty="0">
                          <a:effectLst/>
                        </a:rPr>
                        <a:t>【</a:t>
                      </a:r>
                      <a:r>
                        <a:rPr lang="ja-JP" altLang="en-US" sz="1600" u="none" strike="noStrike" dirty="0">
                          <a:effectLst/>
                        </a:rPr>
                        <a:t>働き方改革・賃金引上げ関係</a:t>
                      </a:r>
                      <a:r>
                        <a:rPr lang="en-US" altLang="ja-JP" sz="1600" u="none" strike="noStrike" dirty="0">
                          <a:effectLst/>
                        </a:rPr>
                        <a:t>】</a:t>
                      </a:r>
                      <a:r>
                        <a:rPr lang="ja-JP" altLang="en-US" sz="1600" u="none" strike="noStrike" dirty="0">
                          <a:effectLst/>
                        </a:rPr>
                        <a:t>　</a:t>
                      </a:r>
                      <a:endParaRPr lang="en-US" altLang="ja-JP" sz="1600" u="none" strike="noStrike" dirty="0">
                        <a:effectLst/>
                      </a:endParaRPr>
                    </a:p>
                    <a:p>
                      <a:pPr algn="l" fontAlgn="t"/>
                      <a:r>
                        <a:rPr lang="ja-JP" altLang="en-US" sz="1600" u="none" strike="noStrike" dirty="0">
                          <a:effectLst/>
                        </a:rPr>
                        <a:t>　　静岡働き方改革推進支援センター　☎ </a:t>
                      </a:r>
                      <a:r>
                        <a:rPr lang="en-US" altLang="ja-JP" sz="1600" u="none" strike="noStrike" dirty="0">
                          <a:effectLst/>
                        </a:rPr>
                        <a:t>0800-200-5451</a:t>
                      </a:r>
                    </a:p>
                    <a:p>
                      <a:pPr algn="l" fontAlgn="t"/>
                      <a:r>
                        <a:rPr lang="en-US" altLang="ja-JP" sz="1600" u="none" strike="noStrike" dirty="0">
                          <a:effectLst/>
                        </a:rPr>
                        <a:t>【</a:t>
                      </a:r>
                      <a:r>
                        <a:rPr lang="ja-JP" altLang="en-US" sz="1600" u="none" strike="noStrike" dirty="0">
                          <a:effectLst/>
                        </a:rPr>
                        <a:t>経営相談</a:t>
                      </a:r>
                      <a:r>
                        <a:rPr lang="en-US" altLang="ja-JP" sz="1600" u="none" strike="noStrike" dirty="0">
                          <a:effectLst/>
                        </a:rPr>
                        <a:t>】</a:t>
                      </a:r>
                    </a:p>
                    <a:p>
                      <a:pPr algn="l" fontAlgn="t"/>
                      <a:r>
                        <a:rPr lang="ja-JP" altLang="en-US" sz="1600" u="none" strike="noStrike" dirty="0">
                          <a:effectLst/>
                        </a:rPr>
                        <a:t>　　静岡県よろず支援拠点　☎ </a:t>
                      </a:r>
                      <a:r>
                        <a:rPr lang="en-US" altLang="ja-JP" sz="1600" u="none" strike="noStrike" dirty="0">
                          <a:effectLst/>
                        </a:rPr>
                        <a:t>054-253-5117</a:t>
                      </a:r>
                    </a:p>
                    <a:p>
                      <a:pPr algn="l" fontAlgn="t"/>
                      <a:r>
                        <a:rPr lang="en-US" altLang="ja-JP" sz="1600" u="none" strike="noStrike" dirty="0">
                          <a:effectLst/>
                        </a:rPr>
                        <a:t>【</a:t>
                      </a:r>
                      <a:r>
                        <a:rPr lang="ja-JP" altLang="en-US" sz="1600" u="none" strike="noStrike" dirty="0">
                          <a:effectLst/>
                        </a:rPr>
                        <a:t>取引適正化・価格転嫁関係</a:t>
                      </a:r>
                      <a:r>
                        <a:rPr lang="en-US" altLang="ja-JP" sz="1600" u="none" strike="noStrike" dirty="0">
                          <a:effectLst/>
                        </a:rPr>
                        <a:t>】</a:t>
                      </a:r>
                    </a:p>
                    <a:p>
                      <a:pPr algn="l" fontAlgn="t"/>
                      <a:r>
                        <a:rPr lang="ja-JP" altLang="en-US" sz="1600" u="none" strike="noStrike" dirty="0">
                          <a:effectLst/>
                        </a:rPr>
                        <a:t>　　取引かけこみ寺　</a:t>
                      </a:r>
                      <a:r>
                        <a:rPr kumimoji="1" lang="en-US" altLang="ja-JP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☎ 0120-418-618</a:t>
                      </a:r>
                      <a:endParaRPr lang="en-US" altLang="ja-JP" sz="1600" u="none" strike="noStrike" dirty="0">
                        <a:effectLst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04097397"/>
                  </a:ext>
                </a:extLst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 flipH="1">
            <a:off x="368301" y="103628"/>
            <a:ext cx="6464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0070C0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静岡労働局賃金室</a:t>
            </a:r>
            <a:r>
              <a:rPr lang="ja-JP" altLang="en-US" sz="2400" dirty="0">
                <a:solidFill>
                  <a:srgbClr val="0070C0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からのお知らせ</a:t>
            </a:r>
            <a:endParaRPr lang="zh-TW" altLang="en-US" sz="2400" dirty="0">
              <a:solidFill>
                <a:srgbClr val="0070C0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E09D93C-FD67-806B-70E5-F65D91FB5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333" y="5215698"/>
            <a:ext cx="1329266" cy="132926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E3BF327-1821-226B-27C3-5E47D638DA5E}"/>
              </a:ext>
            </a:extLst>
          </p:cNvPr>
          <p:cNvSpPr txBox="1"/>
          <p:nvPr/>
        </p:nvSpPr>
        <p:spPr>
          <a:xfrm>
            <a:off x="6400800" y="4865401"/>
            <a:ext cx="233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各種支援リンク先</a:t>
            </a:r>
          </a:p>
        </p:txBody>
      </p:sp>
      <p:pic>
        <p:nvPicPr>
          <p:cNvPr id="11" name="図 10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B7240A29-75D7-444C-B701-323EE70B5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976" y="1273563"/>
            <a:ext cx="3852330" cy="545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29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264</Words>
  <Application>Microsoft Office PowerPoint</Application>
  <PresentationFormat>ワイド画面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HGSｺﾞｼｯｸE</vt:lpstr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佐藤年昭</dc:creator>
  <cp:lastModifiedBy>櫻井 允人</cp:lastModifiedBy>
  <cp:revision>43</cp:revision>
  <cp:lastPrinted>2022-08-26T02:15:04Z</cp:lastPrinted>
  <dcterms:created xsi:type="dcterms:W3CDTF">2022-07-04T06:18:34Z</dcterms:created>
  <dcterms:modified xsi:type="dcterms:W3CDTF">2026-09-07T07:58:25Z</dcterms:modified>
</cp:coreProperties>
</file>